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17"/>
  </p:notesMasterIdLst>
  <p:handoutMasterIdLst>
    <p:handoutMasterId r:id="rId18"/>
  </p:handoutMasterIdLst>
  <p:sldIdLst>
    <p:sldId id="310" r:id="rId2"/>
    <p:sldId id="330" r:id="rId3"/>
    <p:sldId id="674" r:id="rId4"/>
    <p:sldId id="675" r:id="rId5"/>
    <p:sldId id="676" r:id="rId6"/>
    <p:sldId id="677" r:id="rId7"/>
    <p:sldId id="678" r:id="rId8"/>
    <p:sldId id="679" r:id="rId9"/>
    <p:sldId id="680" r:id="rId10"/>
    <p:sldId id="681" r:id="rId11"/>
    <p:sldId id="682" r:id="rId12"/>
    <p:sldId id="683" r:id="rId13"/>
    <p:sldId id="684" r:id="rId14"/>
    <p:sldId id="662" r:id="rId15"/>
    <p:sldId id="328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FFCA06"/>
    <a:srgbClr val="FF9900"/>
    <a:srgbClr val="FF9933"/>
    <a:srgbClr val="000000"/>
    <a:srgbClr val="006699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94660"/>
  </p:normalViewPr>
  <p:slideViewPr>
    <p:cSldViewPr>
      <p:cViewPr>
        <p:scale>
          <a:sx n="100" d="100"/>
          <a:sy n="100" d="100"/>
        </p:scale>
        <p:origin x="-198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3038474" cy="465137"/>
          </a:xfrm>
          <a:prstGeom prst="rect">
            <a:avLst/>
          </a:prstGeom>
        </p:spPr>
        <p:txBody>
          <a:bodyPr vert="horz" lIns="91946" tIns="45972" rIns="91946" bIns="45972" rtlCol="0"/>
          <a:lstStyle>
            <a:lvl1pPr algn="l">
              <a:defRPr sz="1200"/>
            </a:lvl1pPr>
          </a:lstStyle>
          <a:p>
            <a:r>
              <a:rPr lang="en-US" smtClean="0"/>
              <a:t>OMB Circular A-110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1" y="2"/>
            <a:ext cx="3038474" cy="465137"/>
          </a:xfrm>
          <a:prstGeom prst="rect">
            <a:avLst/>
          </a:prstGeom>
        </p:spPr>
        <p:txBody>
          <a:bodyPr vert="horz" lIns="91946" tIns="45972" rIns="91946" bIns="45972" rtlCol="0"/>
          <a:lstStyle>
            <a:lvl1pPr algn="r">
              <a:defRPr sz="1200"/>
            </a:lvl1pPr>
          </a:lstStyle>
          <a:p>
            <a:r>
              <a:rPr lang="en-US" smtClean="0"/>
              <a:t>7/9/2013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29677"/>
            <a:ext cx="3038474" cy="465137"/>
          </a:xfrm>
          <a:prstGeom prst="rect">
            <a:avLst/>
          </a:prstGeom>
        </p:spPr>
        <p:txBody>
          <a:bodyPr vert="horz" lIns="91946" tIns="45972" rIns="91946" bIns="45972" rtlCol="0" anchor="b"/>
          <a:lstStyle>
            <a:lvl1pPr algn="l">
              <a:defRPr sz="1200"/>
            </a:lvl1pPr>
          </a:lstStyle>
          <a:p>
            <a:r>
              <a:rPr lang="en-US" smtClean="0"/>
              <a:t>Office of Research &amp; Commercialization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1" y="8829677"/>
            <a:ext cx="3038474" cy="465137"/>
          </a:xfrm>
          <a:prstGeom prst="rect">
            <a:avLst/>
          </a:prstGeom>
        </p:spPr>
        <p:txBody>
          <a:bodyPr vert="horz" lIns="91946" tIns="45972" rIns="91946" bIns="45972" rtlCol="0" anchor="b"/>
          <a:lstStyle>
            <a:lvl1pPr algn="r">
              <a:defRPr sz="1200"/>
            </a:lvl1pPr>
          </a:lstStyle>
          <a:p>
            <a:fld id="{8D13F298-C66D-4EAE-9B6C-6C27EB597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561336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3038474" cy="465137"/>
          </a:xfrm>
          <a:prstGeom prst="rect">
            <a:avLst/>
          </a:prstGeom>
        </p:spPr>
        <p:txBody>
          <a:bodyPr vert="horz" lIns="91946" tIns="45972" rIns="91946" bIns="45972" rtlCol="0"/>
          <a:lstStyle>
            <a:lvl1pPr algn="l">
              <a:defRPr sz="1200"/>
            </a:lvl1pPr>
          </a:lstStyle>
          <a:p>
            <a:r>
              <a:rPr lang="en-US" smtClean="0"/>
              <a:t>OMB Circular A-110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2"/>
            <a:ext cx="3038474" cy="465137"/>
          </a:xfrm>
          <a:prstGeom prst="rect">
            <a:avLst/>
          </a:prstGeom>
        </p:spPr>
        <p:txBody>
          <a:bodyPr vert="horz" lIns="91946" tIns="45972" rIns="91946" bIns="45972" rtlCol="0"/>
          <a:lstStyle>
            <a:lvl1pPr algn="r">
              <a:defRPr sz="1200"/>
            </a:lvl1pPr>
          </a:lstStyle>
          <a:p>
            <a:r>
              <a:rPr lang="en-US" smtClean="0"/>
              <a:t>7/9/2013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46" tIns="45972" rIns="91946" bIns="4597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16428"/>
            <a:ext cx="5607050" cy="4183063"/>
          </a:xfrm>
          <a:prstGeom prst="rect">
            <a:avLst/>
          </a:prstGeom>
        </p:spPr>
        <p:txBody>
          <a:bodyPr vert="horz" lIns="91946" tIns="45972" rIns="91946" bIns="4597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29677"/>
            <a:ext cx="3038474" cy="465137"/>
          </a:xfrm>
          <a:prstGeom prst="rect">
            <a:avLst/>
          </a:prstGeom>
        </p:spPr>
        <p:txBody>
          <a:bodyPr vert="horz" lIns="91946" tIns="45972" rIns="91946" bIns="45972" rtlCol="0" anchor="b"/>
          <a:lstStyle>
            <a:lvl1pPr algn="l">
              <a:defRPr sz="1200"/>
            </a:lvl1pPr>
          </a:lstStyle>
          <a:p>
            <a:r>
              <a:rPr lang="en-US" smtClean="0"/>
              <a:t>Office of Research &amp; Commercialization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1" y="8829677"/>
            <a:ext cx="3038474" cy="465137"/>
          </a:xfrm>
          <a:prstGeom prst="rect">
            <a:avLst/>
          </a:prstGeom>
        </p:spPr>
        <p:txBody>
          <a:bodyPr vert="horz" lIns="91946" tIns="45972" rIns="91946" bIns="45972" rtlCol="0" anchor="b"/>
          <a:lstStyle>
            <a:lvl1pPr algn="r">
              <a:defRPr sz="1200"/>
            </a:lvl1pPr>
          </a:lstStyle>
          <a:p>
            <a:fld id="{731B2CB3-83F0-4ABD-88A8-EB7EAD9C3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0994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B2CB3-83F0-4ABD-88A8-EB7EAD9C3194}" type="slidenum">
              <a:rPr lang="en-US" smtClean="0"/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7/9/2013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Office of Research &amp; Commercialization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OMB Circular A-110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44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/>
              <a:t>7/9/2013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/>
              <a:t>7/9/2013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/>
              <a:t>7/9/2013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bg>
      <p:bgPr>
        <a:blipFill dpi="0" rotWithShape="1">
          <a:blip r:embed="rId2">
            <a:alphaModFix amt="50000"/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98512" y="0"/>
            <a:ext cx="0" cy="6858000"/>
          </a:xfrm>
          <a:prstGeom prst="line">
            <a:avLst/>
          </a:prstGeom>
          <a:noFill/>
          <a:ln w="38100" cap="flat" cmpd="sng" algn="ctr">
            <a:solidFill>
              <a:srgbClr val="CC99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56956" y="0"/>
            <a:ext cx="304800" cy="6858000"/>
          </a:xfrm>
          <a:prstGeom prst="rect">
            <a:avLst/>
          </a:prstGeom>
          <a:solidFill>
            <a:srgbClr val="CC9900">
              <a:alpha val="25000"/>
            </a:srgb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756863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rgbClr val="CC9900">
                <a:alpha val="2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760972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rgbClr val="CC9900">
                <a:alpha val="3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7761680" y="5196168"/>
            <a:ext cx="1153720" cy="1585632"/>
            <a:chOff x="7620000" y="5105400"/>
            <a:chExt cx="1153720" cy="1585632"/>
          </a:xfrm>
        </p:grpSpPr>
        <p:sp>
          <p:nvSpPr>
            <p:cNvPr id="15" name="Oval 14"/>
            <p:cNvSpPr/>
            <p:nvPr userDrawn="1"/>
          </p:nvSpPr>
          <p:spPr bwMode="auto">
            <a:xfrm>
              <a:off x="7853624" y="5492264"/>
              <a:ext cx="641424" cy="641424"/>
            </a:xfrm>
            <a:prstGeom prst="ellipse">
              <a:avLst/>
            </a:prstGeom>
            <a:solidFill>
              <a:srgbClr val="CC9900"/>
            </a:solidFill>
            <a:ln w="28575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dirty="0"/>
            </a:p>
          </p:txBody>
        </p:sp>
        <p:sp>
          <p:nvSpPr>
            <p:cNvPr id="16" name="Oval 15"/>
            <p:cNvSpPr/>
            <p:nvPr userDrawn="1"/>
          </p:nvSpPr>
          <p:spPr bwMode="auto">
            <a:xfrm>
              <a:off x="7620000" y="6126144"/>
              <a:ext cx="137160" cy="137160"/>
            </a:xfrm>
            <a:prstGeom prst="ellipse">
              <a:avLst/>
            </a:prstGeom>
            <a:solidFill>
              <a:srgbClr val="CC9900"/>
            </a:solidFill>
            <a:ln w="12700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dirty="0"/>
            </a:p>
          </p:txBody>
        </p:sp>
        <p:sp>
          <p:nvSpPr>
            <p:cNvPr id="22" name="Oval 21"/>
            <p:cNvSpPr/>
            <p:nvPr userDrawn="1"/>
          </p:nvSpPr>
          <p:spPr bwMode="auto">
            <a:xfrm>
              <a:off x="8193128" y="6416712"/>
              <a:ext cx="274320" cy="274320"/>
            </a:xfrm>
            <a:prstGeom prst="ellipse">
              <a:avLst/>
            </a:prstGeom>
            <a:solidFill>
              <a:srgbClr val="CC9900"/>
            </a:solidFill>
            <a:ln w="12700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dirty="0"/>
            </a:p>
          </p:txBody>
        </p:sp>
        <p:sp>
          <p:nvSpPr>
            <p:cNvPr id="23" name="Oval 22"/>
            <p:cNvSpPr/>
            <p:nvPr userDrawn="1"/>
          </p:nvSpPr>
          <p:spPr bwMode="auto">
            <a:xfrm>
              <a:off x="8407960" y="5105400"/>
              <a:ext cx="365760" cy="365760"/>
            </a:xfrm>
            <a:prstGeom prst="ellipse">
              <a:avLst/>
            </a:prstGeom>
            <a:solidFill>
              <a:srgbClr val="CC9900"/>
            </a:solidFill>
            <a:ln w="28575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dirty="0"/>
            </a:p>
          </p:txBody>
        </p:sp>
      </p:grpSp>
      <p:pic>
        <p:nvPicPr>
          <p:cNvPr id="14" name="Picture 13" descr="http://www.floridahightech.com/images/UCFlogo.gif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r="68983" b="44845"/>
          <a:stretch>
            <a:fillRect/>
          </a:stretch>
        </p:blipFill>
        <p:spPr bwMode="auto">
          <a:xfrm>
            <a:off x="8077200" y="5638802"/>
            <a:ext cx="494675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7/9/2013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12032" y="6400800"/>
            <a:ext cx="9171432" cy="533400"/>
          </a:xfrm>
          <a:prstGeom prst="rect">
            <a:avLst/>
          </a:prstGeom>
          <a:gradFill flip="none" rotWithShape="1">
            <a:gsLst>
              <a:gs pos="0">
                <a:srgbClr val="CC9900"/>
              </a:gs>
              <a:gs pos="65000">
                <a:schemeClr val="accent1">
                  <a:shade val="67500"/>
                  <a:satMod val="115000"/>
                  <a:alpha val="75000"/>
                  <a:lumMod val="54000"/>
                  <a:lumOff val="46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  <a:alpha val="2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9" name="Picture 8" descr="http://www.floridahightech.com/images/UCFlogo.gif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r="68983" b="44845"/>
          <a:stretch>
            <a:fillRect/>
          </a:stretch>
        </p:blipFill>
        <p:spPr bwMode="auto">
          <a:xfrm>
            <a:off x="8601212" y="6438900"/>
            <a:ext cx="378795" cy="420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/>
              <a:t>7/9/2013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/>
              <a:t>7/9/2013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/>
              <a:t>7/9/2013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/>
              <a:t>7/9/2013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/>
              <a:t>7/9/2013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/>
              <a:t>7/9/2013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/>
              <a:t>7/9/2013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70000"/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19DC3BF-4AF2-4C4B-B619-519D0279BCDD}" type="datetimeFigureOut">
              <a:rPr lang="en-US" smtClean="0"/>
              <a:t>7/9/2013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5A803D-91D0-4C83-BC47-911B0C282B9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po.gov/fdsys/pkg/USCODE-2009-title41/pdf/USCODE-2009-title41-chap7-sec405a.pdf" TargetMode="External"/><Relationship Id="rId2" Type="http://schemas.openxmlformats.org/officeDocument/2006/relationships/hyperlink" Target="http://www.gpo.gov/fdsys/pkg/USCODE-1998-title31/pdf/USCODE-1998-title31-subtitleI-chap5-subchapI-sec503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rgbClr val="CC9900">
              <a:alpha val="40000"/>
            </a:srgb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rgbClr val="FFCA06">
              <a:alpha val="23000"/>
            </a:srgbClr>
          </a:solidFill>
          <a:ln w="38100" cap="rnd" cmpd="sng" algn="ctr">
            <a:solidFill>
              <a:srgbClr val="FFCA06">
                <a:alpha val="25000"/>
              </a:srgb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6" name="Rectangle 15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bg2">
                <a:lumMod val="25000"/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bg2">
                <a:lumMod val="25000"/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25000"/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bg2">
                <a:lumMod val="25000"/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ectangle 21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rgbClr val="CC9900">
              <a:alpha val="40000"/>
            </a:srgb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rgbClr val="CC9900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solidFill>
            <a:srgbClr val="CC9900"/>
          </a:solidFill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solidFill>
            <a:srgbClr val="CC9900"/>
          </a:solidFill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solidFill>
            <a:srgbClr val="CC9900"/>
          </a:solidFill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solidFill>
            <a:srgbClr val="CC9900"/>
          </a:solidFill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bg2">
                <a:lumMod val="25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6" name="Text Placeholder 4"/>
          <p:cNvSpPr>
            <a:spLocks noGrp="1"/>
          </p:cNvSpPr>
          <p:nvPr>
            <p:ph type="body" idx="1"/>
          </p:nvPr>
        </p:nvSpPr>
        <p:spPr>
          <a:xfrm>
            <a:off x="1726640" y="3276600"/>
            <a:ext cx="7371304" cy="3048000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Tahoma" pitchFamily="34" charset="0"/>
                <a:cs typeface="Tahoma" pitchFamily="34" charset="0"/>
              </a:rPr>
              <a:t>OMB Circular A-110</a:t>
            </a:r>
          </a:p>
          <a:p>
            <a:pPr algn="ctr"/>
            <a:endParaRPr lang="en-US" sz="2800" dirty="0" smtClean="0">
              <a:latin typeface="Century Gothic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Century Gothic" pitchFamily="34" charset="0"/>
                <a:ea typeface="Tahoma" pitchFamily="34" charset="0"/>
                <a:cs typeface="Tahoma" pitchFamily="34" charset="0"/>
              </a:rPr>
              <a:t>Presented by: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Century Gothic" pitchFamily="34" charset="0"/>
                <a:ea typeface="Tahoma" pitchFamily="34" charset="0"/>
                <a:cs typeface="Tahoma" pitchFamily="34" charset="0"/>
              </a:rPr>
              <a:t>Doug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Century Gothic" pitchFamily="34" charset="0"/>
                <a:ea typeface="Tahoma" pitchFamily="34" charset="0"/>
                <a:cs typeface="Tahoma" pitchFamily="34" charset="0"/>
              </a:rPr>
              <a:t>Backman</a:t>
            </a:r>
          </a:p>
        </p:txBody>
      </p:sp>
      <p:pic>
        <p:nvPicPr>
          <p:cNvPr id="41" name="Picture 40" descr="http://www.floridahightech.com/images/UCFlogo.gif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r="68983" b="44845"/>
          <a:stretch>
            <a:fillRect/>
          </a:stretch>
        </p:blipFill>
        <p:spPr bwMode="auto">
          <a:xfrm>
            <a:off x="776676" y="3532385"/>
            <a:ext cx="998057" cy="110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 descr="I:\SPaRKS 2013\SPaRKS2 2013 Logo\sparks2logo_colorbackground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762000"/>
            <a:ext cx="4191000" cy="2362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987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686800" cy="838200"/>
          </a:xfrm>
        </p:spPr>
        <p:txBody>
          <a:bodyPr/>
          <a:lstStyle/>
          <a:p>
            <a:pPr algn="ctr"/>
            <a:r>
              <a:rPr lang="en-US" sz="1800" b="0" dirty="0">
                <a:solidFill>
                  <a:srgbClr val="220011"/>
                </a:solidFill>
              </a:rPr>
              <a:t>OMB Circular A-110</a:t>
            </a:r>
            <a:br>
              <a:rPr lang="en-US" sz="1800" b="0" dirty="0">
                <a:solidFill>
                  <a:srgbClr val="220011"/>
                </a:solidFill>
              </a:rPr>
            </a:br>
            <a:r>
              <a:rPr lang="en-US" sz="1800" dirty="0">
                <a:solidFill>
                  <a:srgbClr val="2200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Uniform Administrative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b="1" dirty="0" smtClean="0"/>
              <a:t>Post-award Requirements Cont.:</a:t>
            </a:r>
          </a:p>
          <a:p>
            <a:pPr marL="0" lvl="0" indent="0">
              <a:buClr>
                <a:srgbClr val="220011"/>
              </a:buClr>
              <a:buNone/>
            </a:pPr>
            <a:r>
              <a:rPr lang="en-US" b="1" dirty="0" smtClean="0">
                <a:solidFill>
                  <a:srgbClr val="220011"/>
                </a:solidFill>
              </a:rPr>
              <a:t>_.45 </a:t>
            </a:r>
            <a:r>
              <a:rPr lang="en-US" b="1" dirty="0">
                <a:solidFill>
                  <a:srgbClr val="220011"/>
                </a:solidFill>
              </a:rPr>
              <a:t>Cost &amp; price analysis</a:t>
            </a:r>
          </a:p>
          <a:p>
            <a:pPr marL="0" lvl="0" indent="0">
              <a:buClr>
                <a:srgbClr val="220011"/>
              </a:buClr>
              <a:buNone/>
            </a:pPr>
            <a:r>
              <a:rPr lang="en-US" b="1" dirty="0">
                <a:solidFill>
                  <a:srgbClr val="220011"/>
                </a:solidFill>
              </a:rPr>
              <a:t>_.46 Procurement Records</a:t>
            </a:r>
          </a:p>
          <a:p>
            <a:pPr marL="0" lvl="0" indent="0">
              <a:buClr>
                <a:srgbClr val="220011"/>
              </a:buClr>
              <a:buNone/>
            </a:pPr>
            <a:r>
              <a:rPr lang="en-US" b="1" dirty="0">
                <a:solidFill>
                  <a:srgbClr val="220011"/>
                </a:solidFill>
              </a:rPr>
              <a:t>_.47 Contract administration</a:t>
            </a:r>
          </a:p>
          <a:p>
            <a:pPr marL="0" lvl="0" indent="0">
              <a:buClr>
                <a:srgbClr val="220011"/>
              </a:buClr>
              <a:buNone/>
            </a:pPr>
            <a:r>
              <a:rPr lang="en-US" b="1" dirty="0" smtClean="0"/>
              <a:t>_.48 Contract provisions - </a:t>
            </a:r>
            <a:r>
              <a:rPr lang="en-US" b="1" dirty="0">
                <a:solidFill>
                  <a:srgbClr val="220011"/>
                </a:solidFill>
              </a:rPr>
              <a:t>(a)-(c</a:t>
            </a:r>
            <a:r>
              <a:rPr lang="en-US" b="1" dirty="0" smtClean="0">
                <a:solidFill>
                  <a:srgbClr val="220011"/>
                </a:solidFill>
              </a:rPr>
              <a:t>) and Exhibit A </a:t>
            </a:r>
            <a:endParaRPr lang="en-US" b="1" dirty="0">
              <a:solidFill>
                <a:srgbClr val="220011"/>
              </a:solidFill>
            </a:endParaRPr>
          </a:p>
          <a:p>
            <a:pPr marL="0" indent="0">
              <a:buNone/>
            </a:pPr>
            <a:endParaRPr lang="en-US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3276600" y="6488668"/>
            <a:ext cx="2090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OMB Circular A-110</a:t>
            </a:r>
          </a:p>
        </p:txBody>
      </p:sp>
    </p:spTree>
    <p:extLst>
      <p:ext uri="{BB962C8B-B14F-4D97-AF65-F5344CB8AC3E}">
        <p14:creationId xmlns:p14="http://schemas.microsoft.com/office/powerpoint/2010/main" val="324531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/>
          <a:lstStyle/>
          <a:p>
            <a:pPr algn="ctr"/>
            <a:r>
              <a:rPr lang="en-US" sz="1800" b="0" dirty="0">
                <a:solidFill>
                  <a:srgbClr val="220011"/>
                </a:solidFill>
              </a:rPr>
              <a:t>OMB Circular A-110</a:t>
            </a:r>
            <a:br>
              <a:rPr lang="en-US" sz="1800" b="0" dirty="0">
                <a:solidFill>
                  <a:srgbClr val="220011"/>
                </a:solidFill>
              </a:rPr>
            </a:br>
            <a:r>
              <a:rPr lang="en-US" sz="1800" dirty="0">
                <a:solidFill>
                  <a:srgbClr val="2200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Uniform Administrative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452596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b="1" dirty="0" smtClean="0"/>
              <a:t>Reports and Records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_.51 Monitoring and Reporting program performance: (a)-(f)*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_.52 Financial reporting: (C&amp;G Accounting)</a:t>
            </a:r>
          </a:p>
          <a:p>
            <a:pPr marL="0" indent="0">
              <a:buNone/>
            </a:pPr>
            <a:r>
              <a:rPr lang="en-US" b="1" dirty="0" smtClean="0"/>
              <a:t>(a)(1)-(2); (b)(1)-(5)</a:t>
            </a:r>
          </a:p>
          <a:p>
            <a:pPr marL="0" indent="0">
              <a:buNone/>
            </a:pPr>
            <a:r>
              <a:rPr lang="en-US" b="1" dirty="0" smtClean="0"/>
              <a:t>_.53 Retention and access requirements for records: (b)(1)-(2); (e)-(g) </a:t>
            </a:r>
          </a:p>
          <a:p>
            <a:pPr>
              <a:buFont typeface="Arial" pitchFamily="34" charset="0"/>
              <a:buChar char="•"/>
            </a:pP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2819400" y="6494502"/>
            <a:ext cx="2090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OMB Circular A-110</a:t>
            </a:r>
          </a:p>
        </p:txBody>
      </p:sp>
    </p:spTree>
    <p:extLst>
      <p:ext uri="{BB962C8B-B14F-4D97-AF65-F5344CB8AC3E}">
        <p14:creationId xmlns:p14="http://schemas.microsoft.com/office/powerpoint/2010/main" val="3496774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838200"/>
          </a:xfrm>
        </p:spPr>
        <p:txBody>
          <a:bodyPr/>
          <a:lstStyle/>
          <a:p>
            <a:pPr algn="ctr"/>
            <a:r>
              <a:rPr lang="en-US" sz="1800" b="0" dirty="0">
                <a:solidFill>
                  <a:srgbClr val="220011"/>
                </a:solidFill>
              </a:rPr>
              <a:t>OMB Circular A-110</a:t>
            </a:r>
            <a:br>
              <a:rPr lang="en-US" sz="1800" b="0" dirty="0">
                <a:solidFill>
                  <a:srgbClr val="220011"/>
                </a:solidFill>
              </a:rPr>
            </a:br>
            <a:r>
              <a:rPr lang="en-US" sz="1800" dirty="0">
                <a:solidFill>
                  <a:srgbClr val="2200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Uniform Administrative </a:t>
            </a:r>
            <a:r>
              <a:rPr lang="en-US" sz="1800" dirty="0" smtClean="0">
                <a:solidFill>
                  <a:srgbClr val="2200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b="1" dirty="0" smtClean="0"/>
              <a:t>Termination and Enforcement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_.61 Termination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_.62 Enforcement: (a)(1)-(5)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Subpart D – After the Award Requirements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_.71 Closeout Procedures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_.72 Subsequent adjustments and continuing responsibilities: (a) &amp; (b)</a:t>
            </a:r>
            <a:endParaRPr lang="en-US" b="1" dirty="0"/>
          </a:p>
          <a:p>
            <a:pPr>
              <a:buFont typeface="Wingdings" pitchFamily="2" charset="2"/>
              <a:buChar char="v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76600" y="6488668"/>
            <a:ext cx="2090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OMB Circular A-110</a:t>
            </a:r>
          </a:p>
        </p:txBody>
      </p:sp>
    </p:spTree>
    <p:extLst>
      <p:ext uri="{BB962C8B-B14F-4D97-AF65-F5344CB8AC3E}">
        <p14:creationId xmlns:p14="http://schemas.microsoft.com/office/powerpoint/2010/main" val="2441823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/>
          <a:lstStyle/>
          <a:p>
            <a:pPr algn="ctr"/>
            <a:r>
              <a:rPr lang="en-US" sz="1800" b="0" dirty="0">
                <a:solidFill>
                  <a:srgbClr val="220011"/>
                </a:solidFill>
              </a:rPr>
              <a:t>OMB Circular A-110</a:t>
            </a:r>
            <a:br>
              <a:rPr lang="en-US" sz="1800" b="0" dirty="0">
                <a:solidFill>
                  <a:srgbClr val="220011"/>
                </a:solidFill>
              </a:rPr>
            </a:br>
            <a:r>
              <a:rPr lang="en-US" sz="1800" dirty="0">
                <a:solidFill>
                  <a:srgbClr val="2200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Uniform Administrative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/>
              <a:t>Case Study</a:t>
            </a:r>
          </a:p>
          <a:p>
            <a:pPr marL="0" indent="0" algn="ctr">
              <a:buNone/>
            </a:pPr>
            <a:endParaRPr lang="en-US" sz="4000" b="1" dirty="0"/>
          </a:p>
          <a:p>
            <a:pPr marL="0" indent="0" algn="ctr">
              <a:buNone/>
            </a:pPr>
            <a:r>
              <a:rPr lang="en-US" sz="4000" b="1" dirty="0" smtClean="0"/>
              <a:t>Karok University</a:t>
            </a:r>
            <a:endParaRPr lang="en-US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3200400" y="6488668"/>
            <a:ext cx="2090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OMB Circular A-110</a:t>
            </a:r>
          </a:p>
        </p:txBody>
      </p:sp>
    </p:spTree>
    <p:extLst>
      <p:ext uri="{BB962C8B-B14F-4D97-AF65-F5344CB8AC3E}">
        <p14:creationId xmlns:p14="http://schemas.microsoft.com/office/powerpoint/2010/main" val="822250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 or comments</a:t>
            </a:r>
          </a:p>
        </p:txBody>
      </p:sp>
      <p:pic>
        <p:nvPicPr>
          <p:cNvPr id="10242" name="Picture 2" descr="C:\Users\Doshie\Desktop\Thank yo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" y="1524000"/>
            <a:ext cx="8601075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291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000125"/>
            <a:ext cx="7543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THANKS FOR JOINING US!</a:t>
            </a:r>
          </a:p>
          <a:p>
            <a:pPr algn="ctr"/>
            <a:endParaRPr lang="en-US" sz="24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See you at the next session:</a:t>
            </a:r>
          </a:p>
          <a:p>
            <a:pPr algn="ctr"/>
            <a:endParaRPr lang="en-US" dirty="0" smtClean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  <a:p>
            <a:pPr algn="ctr"/>
            <a:endParaRPr lang="en-US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  <a:p>
            <a:pPr algn="ctr"/>
            <a:endParaRPr lang="en-US" dirty="0" smtClean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  <a:p>
            <a:pPr algn="ctr"/>
            <a:endParaRPr lang="en-US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endParaRPr lang="en-US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endParaRPr lang="en-US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endParaRPr lang="en-US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endParaRPr lang="en-US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Conflict of Interest &amp; Research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Integrity</a:t>
            </a:r>
          </a:p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July 17,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2013</a:t>
            </a:r>
          </a:p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9:00 am to 11:00 am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49486"/>
            <a:ext cx="4194175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705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0" y="2362200"/>
            <a:ext cx="7543800" cy="2667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Module 3</a:t>
            </a:r>
          </a:p>
          <a:p>
            <a:pPr algn="ctr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OMB Circular A-110</a:t>
            </a:r>
            <a:endParaRPr lang="en-US" sz="28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Uniform Administrative Requirements</a:t>
            </a:r>
            <a:endParaRPr lang="en-US" sz="1600" b="1" cap="none" dirty="0" smtClean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0050" y="4690646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Doug Backman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 rot="5400000">
            <a:off x="5080497" y="3442199"/>
            <a:ext cx="5181600" cy="430805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00" b="1" cap="none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Exploring Research Administration…for CONCEPT to COMMERCIALIZATION</a:t>
            </a:r>
            <a:endParaRPr lang="en-US" sz="1100" b="1" cap="none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14963" y="995562"/>
            <a:ext cx="2667000" cy="98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5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b="1" dirty="0" smtClean="0"/>
              <a:t>AGENDA</a:t>
            </a:r>
            <a:endParaRPr lang="en-US" sz="3600" b="1" dirty="0" smtClean="0"/>
          </a:p>
          <a:p>
            <a:pPr lvl="1">
              <a:buFont typeface="Wingdings" pitchFamily="2" charset="2"/>
              <a:buChar char="v"/>
            </a:pPr>
            <a:r>
              <a:rPr lang="en-US" sz="3600" b="1" dirty="0" smtClean="0"/>
              <a:t>Authority &amp; Definitions</a:t>
            </a:r>
            <a:endParaRPr lang="en-US" sz="3600" b="1" dirty="0"/>
          </a:p>
          <a:p>
            <a:pPr lvl="1">
              <a:buFont typeface="Wingdings" pitchFamily="2" charset="2"/>
              <a:buChar char="v"/>
            </a:pPr>
            <a:r>
              <a:rPr lang="en-US" sz="3600" b="1" dirty="0" smtClean="0"/>
              <a:t>Pre award Requirements</a:t>
            </a:r>
            <a:endParaRPr lang="en-US" sz="3600" b="1" dirty="0"/>
          </a:p>
          <a:p>
            <a:pPr lvl="1">
              <a:buFont typeface="Wingdings" pitchFamily="2" charset="2"/>
              <a:buChar char="v"/>
            </a:pPr>
            <a:r>
              <a:rPr lang="en-US" sz="3600" b="1" dirty="0" smtClean="0"/>
              <a:t>Administrative Requirements</a:t>
            </a:r>
            <a:endParaRPr lang="en-US" sz="3600" b="1" dirty="0"/>
          </a:p>
          <a:p>
            <a:pPr lvl="1">
              <a:buFont typeface="Wingdings" pitchFamily="2" charset="2"/>
              <a:buChar char="v"/>
            </a:pPr>
            <a:r>
              <a:rPr lang="en-US" sz="3600" b="1" dirty="0" smtClean="0"/>
              <a:t>Case Studies</a:t>
            </a:r>
            <a:endParaRPr lang="en-US" sz="3600" b="1" dirty="0"/>
          </a:p>
        </p:txBody>
      </p:sp>
      <p:sp>
        <p:nvSpPr>
          <p:cNvPr id="2" name="Rectangle 1"/>
          <p:cNvSpPr/>
          <p:nvPr/>
        </p:nvSpPr>
        <p:spPr>
          <a:xfrm>
            <a:off x="2362200" y="228600"/>
            <a:ext cx="381469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OMB Circular A-110</a:t>
            </a:r>
            <a:br>
              <a:rPr lang="en-US" b="1" dirty="0">
                <a:solidFill>
                  <a:schemeClr val="tx2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en-US" b="1" dirty="0">
                <a:solidFill>
                  <a:schemeClr val="tx2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Uniform Administrative Requirements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/>
            </a:r>
            <a:b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endParaRPr lang="en-US" sz="3600" b="1" dirty="0">
              <a:solidFill>
                <a:schemeClr val="tx2">
                  <a:lumMod val="50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24125" y="6454854"/>
            <a:ext cx="32337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OMB Circular A-110</a:t>
            </a:r>
          </a:p>
        </p:txBody>
      </p:sp>
    </p:spTree>
    <p:extLst>
      <p:ext uri="{BB962C8B-B14F-4D97-AF65-F5344CB8AC3E}">
        <p14:creationId xmlns:p14="http://schemas.microsoft.com/office/powerpoint/2010/main" val="1407913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239000" cy="1219200"/>
          </a:xfrm>
        </p:spPr>
        <p:txBody>
          <a:bodyPr/>
          <a:lstStyle/>
          <a:p>
            <a:pPr algn="ctr"/>
            <a:r>
              <a:rPr lang="en-US" sz="1800" b="0" dirty="0">
                <a:solidFill>
                  <a:srgbClr val="220011"/>
                </a:solidFill>
              </a:rPr>
              <a:t>OMB Circular A-110</a:t>
            </a:r>
            <a:br>
              <a:rPr lang="en-US" sz="1800" b="0" dirty="0">
                <a:solidFill>
                  <a:srgbClr val="220011"/>
                </a:solidFill>
              </a:rPr>
            </a:br>
            <a:r>
              <a:rPr lang="en-US" sz="1800" dirty="0">
                <a:solidFill>
                  <a:srgbClr val="2200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Uniform Administrative Requirements</a:t>
            </a:r>
            <a:r>
              <a:rPr lang="en-US" sz="2000" dirty="0">
                <a:solidFill>
                  <a:srgbClr val="2200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dirty="0">
                <a:solidFill>
                  <a:srgbClr val="2200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101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696200" cy="51054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b="1" dirty="0" smtClean="0"/>
              <a:t>Authority</a:t>
            </a:r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sz="3000" b="1" dirty="0" smtClean="0">
                <a:solidFill>
                  <a:srgbClr val="220011"/>
                </a:solidFill>
              </a:rPr>
              <a:t>31 </a:t>
            </a:r>
            <a:r>
              <a:rPr lang="en-US" sz="3000" b="1" dirty="0">
                <a:solidFill>
                  <a:srgbClr val="220011"/>
                </a:solidFill>
              </a:rPr>
              <a:t>USC </a:t>
            </a:r>
            <a:r>
              <a:rPr lang="en-US" sz="3000" b="1" dirty="0" smtClean="0">
                <a:solidFill>
                  <a:srgbClr val="220011"/>
                </a:solidFill>
              </a:rPr>
              <a:t>503 (grant, cooperative agreement, and assistance management</a:t>
            </a:r>
            <a:r>
              <a:rPr lang="en-US" b="1" dirty="0" smtClean="0">
                <a:solidFill>
                  <a:srgbClr val="220011"/>
                </a:solidFill>
              </a:rPr>
              <a:t>)</a:t>
            </a:r>
            <a:endParaRPr lang="en-US" b="1" dirty="0" smtClean="0">
              <a:solidFill>
                <a:srgbClr val="220011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220011"/>
                </a:solidFill>
                <a:hlinkClick r:id="rId2"/>
              </a:rPr>
              <a:t>http://</a:t>
            </a:r>
            <a:r>
              <a:rPr lang="en-US" sz="1800" b="1" dirty="0" smtClean="0">
                <a:solidFill>
                  <a:srgbClr val="220011"/>
                </a:solidFill>
                <a:hlinkClick r:id="rId2"/>
              </a:rPr>
              <a:t>www.gpo.gov/fdsys/pkg/USCODE-1998-title31/pdf/USCODE-1998-title31-subtitleI-chap5-subchapI-sec503.pdf</a:t>
            </a:r>
            <a:endParaRPr lang="en-US" sz="1800" b="1" dirty="0" smtClean="0">
              <a:solidFill>
                <a:srgbClr val="220011"/>
              </a:solidFill>
            </a:endParaRPr>
          </a:p>
          <a:p>
            <a:pPr marL="0" indent="0">
              <a:buNone/>
            </a:pPr>
            <a:endParaRPr lang="en-US" sz="1800" b="1" dirty="0" smtClean="0">
              <a:solidFill>
                <a:srgbClr val="22001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000" b="1" dirty="0" smtClean="0">
                <a:solidFill>
                  <a:srgbClr val="220011"/>
                </a:solidFill>
              </a:rPr>
              <a:t>41 USC 405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220011"/>
                </a:solidFill>
                <a:hlinkClick r:id="rId3"/>
              </a:rPr>
              <a:t>http://</a:t>
            </a:r>
            <a:r>
              <a:rPr lang="en-US" sz="1800" b="1" dirty="0" smtClean="0">
                <a:solidFill>
                  <a:srgbClr val="220011"/>
                </a:solidFill>
                <a:hlinkClick r:id="rId3"/>
              </a:rPr>
              <a:t>www.gpo.gov/fdsys/pkg/USCODE-2009-title41/pdf/USCODE-2009-title41-chap7-sec405a.pdf</a:t>
            </a:r>
            <a:endParaRPr lang="en-US" sz="1800" b="1" dirty="0" smtClean="0">
              <a:solidFill>
                <a:srgbClr val="220011"/>
              </a:solidFill>
            </a:endParaRPr>
          </a:p>
          <a:p>
            <a:pPr marL="0" indent="0">
              <a:buNone/>
            </a:pPr>
            <a:endParaRPr lang="en-US" sz="1800" b="1" dirty="0" smtClean="0">
              <a:solidFill>
                <a:srgbClr val="22001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3000" b="1" dirty="0" smtClean="0">
                <a:solidFill>
                  <a:srgbClr val="220011"/>
                </a:solidFill>
              </a:rPr>
              <a:t>Policy – Applicable to all Federal agencies, recipients and subrecipients. </a:t>
            </a:r>
          </a:p>
          <a:p>
            <a:pPr marL="0" indent="0">
              <a:buNone/>
            </a:pPr>
            <a:endParaRPr lang="en-US" sz="3000" b="1" dirty="0" smtClean="0">
              <a:solidFill>
                <a:srgbClr val="22001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3000" b="1" dirty="0" smtClean="0">
                <a:solidFill>
                  <a:srgbClr val="220011"/>
                </a:solidFill>
              </a:rPr>
              <a:t>Definitions </a:t>
            </a:r>
            <a:r>
              <a:rPr lang="en-US" sz="3000" b="1" dirty="0" smtClean="0">
                <a:solidFill>
                  <a:srgbClr val="220011"/>
                </a:solidFill>
              </a:rPr>
              <a:t>– Foundation block</a:t>
            </a:r>
            <a:endParaRPr lang="en-US" sz="3000" b="1" dirty="0"/>
          </a:p>
        </p:txBody>
      </p:sp>
      <p:sp>
        <p:nvSpPr>
          <p:cNvPr id="2" name="Rectangle 1"/>
          <p:cNvSpPr/>
          <p:nvPr/>
        </p:nvSpPr>
        <p:spPr>
          <a:xfrm>
            <a:off x="2819400" y="6400800"/>
            <a:ext cx="228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OMB Circular A-110</a:t>
            </a:r>
          </a:p>
        </p:txBody>
      </p:sp>
    </p:spTree>
    <p:extLst>
      <p:ext uri="{BB962C8B-B14F-4D97-AF65-F5344CB8AC3E}">
        <p14:creationId xmlns:p14="http://schemas.microsoft.com/office/powerpoint/2010/main" val="1690351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838200"/>
          </a:xfrm>
        </p:spPr>
        <p:txBody>
          <a:bodyPr/>
          <a:lstStyle/>
          <a:p>
            <a:pPr algn="ctr"/>
            <a:r>
              <a:rPr lang="en-US" sz="1800" b="0" dirty="0">
                <a:solidFill>
                  <a:srgbClr val="220011"/>
                </a:solidFill>
              </a:rPr>
              <a:t>OMB Circular A-110</a:t>
            </a:r>
            <a:br>
              <a:rPr lang="en-US" sz="1800" b="0" dirty="0">
                <a:solidFill>
                  <a:srgbClr val="220011"/>
                </a:solidFill>
              </a:rPr>
            </a:br>
            <a:r>
              <a:rPr lang="en-US" sz="1800" dirty="0">
                <a:solidFill>
                  <a:srgbClr val="2200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Uniform Administrative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b="1" dirty="0" smtClean="0"/>
              <a:t>Subpart B - </a:t>
            </a:r>
            <a:r>
              <a:rPr lang="en-US" sz="3600" b="1" dirty="0"/>
              <a:t>P</a:t>
            </a:r>
            <a:r>
              <a:rPr lang="en-US" sz="3600" b="1" dirty="0" smtClean="0"/>
              <a:t>re-award Requirements</a:t>
            </a:r>
          </a:p>
          <a:p>
            <a:pPr lvl="1">
              <a:buFont typeface="Arial" pitchFamily="34" charset="0"/>
              <a:buChar char="•"/>
            </a:pPr>
            <a:r>
              <a:rPr lang="en-US" sz="3600" b="1" dirty="0" smtClean="0"/>
              <a:t>Policies</a:t>
            </a:r>
          </a:p>
          <a:p>
            <a:pPr lvl="1">
              <a:buFont typeface="Arial" pitchFamily="34" charset="0"/>
              <a:buChar char="•"/>
            </a:pPr>
            <a:r>
              <a:rPr lang="en-US" sz="3600" b="1" dirty="0" smtClean="0"/>
              <a:t>Forms</a:t>
            </a:r>
          </a:p>
          <a:p>
            <a:pPr lvl="1">
              <a:buFont typeface="Arial" pitchFamily="34" charset="0"/>
              <a:buChar char="•"/>
            </a:pPr>
            <a:r>
              <a:rPr lang="en-US" sz="3600" b="1" dirty="0" smtClean="0"/>
              <a:t>Debarment &amp; suspension</a:t>
            </a:r>
          </a:p>
          <a:p>
            <a:pPr lvl="1">
              <a:buFont typeface="Arial" pitchFamily="34" charset="0"/>
              <a:buChar char="•"/>
            </a:pPr>
            <a:r>
              <a:rPr lang="en-US" sz="3600" b="1" dirty="0" smtClean="0"/>
              <a:t>Special award conditions</a:t>
            </a:r>
          </a:p>
          <a:p>
            <a:pPr lvl="1">
              <a:buFont typeface="Arial" pitchFamily="34" charset="0"/>
              <a:buChar char="•"/>
            </a:pPr>
            <a:r>
              <a:rPr lang="en-US" sz="3600" b="1" dirty="0" smtClean="0"/>
              <a:t>Certifications &amp; Representations</a:t>
            </a:r>
            <a:endParaRPr lang="en-US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3124200" y="6488668"/>
            <a:ext cx="2090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OMB Circular A-110</a:t>
            </a:r>
          </a:p>
        </p:txBody>
      </p:sp>
    </p:spTree>
    <p:extLst>
      <p:ext uri="{BB962C8B-B14F-4D97-AF65-F5344CB8AC3E}">
        <p14:creationId xmlns:p14="http://schemas.microsoft.com/office/powerpoint/2010/main" val="2145271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686800" cy="838200"/>
          </a:xfrm>
        </p:spPr>
        <p:txBody>
          <a:bodyPr/>
          <a:lstStyle/>
          <a:p>
            <a:pPr algn="ctr"/>
            <a:r>
              <a:rPr lang="en-US" sz="1800" b="0" dirty="0">
                <a:solidFill>
                  <a:srgbClr val="220011"/>
                </a:solidFill>
              </a:rPr>
              <a:t>OMB Circular A-110</a:t>
            </a:r>
            <a:br>
              <a:rPr lang="en-US" sz="1800" b="0" dirty="0">
                <a:solidFill>
                  <a:srgbClr val="220011"/>
                </a:solidFill>
              </a:rPr>
            </a:br>
            <a:r>
              <a:rPr lang="en-US" sz="1800" dirty="0">
                <a:solidFill>
                  <a:srgbClr val="2200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Uniform Administrative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839200" cy="495300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sz="4000" b="1" dirty="0" smtClean="0"/>
              <a:t>Subpart C - Post-award Requirements</a:t>
            </a:r>
          </a:p>
          <a:p>
            <a:pPr>
              <a:buFont typeface="Arial" pitchFamily="34" charset="0"/>
              <a:buChar char="•"/>
            </a:pPr>
            <a:r>
              <a:rPr lang="en-US" sz="4000" b="1" dirty="0" smtClean="0"/>
              <a:t>Financial &amp; Program Management</a:t>
            </a:r>
          </a:p>
          <a:p>
            <a:pPr marL="0" indent="0">
              <a:buNone/>
            </a:pPr>
            <a:r>
              <a:rPr lang="en-US" sz="4000" b="1" dirty="0" smtClean="0"/>
              <a:t>_.</a:t>
            </a:r>
            <a:r>
              <a:rPr lang="en-US" sz="4000" b="1" dirty="0" smtClean="0"/>
              <a:t>21 (a) (b) (1) – (7)</a:t>
            </a:r>
          </a:p>
          <a:p>
            <a:pPr marL="0" indent="0">
              <a:buNone/>
            </a:pPr>
            <a:r>
              <a:rPr lang="en-US" sz="4000" b="1" dirty="0" smtClean="0"/>
              <a:t>_.</a:t>
            </a:r>
            <a:r>
              <a:rPr lang="en-US" sz="4000" b="1" dirty="0" smtClean="0"/>
              <a:t>22 Payment</a:t>
            </a:r>
          </a:p>
          <a:p>
            <a:pPr marL="0" indent="0">
              <a:buNone/>
            </a:pPr>
            <a:r>
              <a:rPr lang="en-US" sz="4000" b="1" dirty="0" smtClean="0"/>
              <a:t>_.</a:t>
            </a:r>
            <a:r>
              <a:rPr lang="en-US" sz="4000" b="1" dirty="0" smtClean="0"/>
              <a:t>23 Cost Sharing (a) (1)-(7); (b) – (h)</a:t>
            </a:r>
          </a:p>
          <a:p>
            <a:pPr marL="0" indent="0">
              <a:buNone/>
            </a:pPr>
            <a:r>
              <a:rPr lang="en-US" sz="4000" b="1" dirty="0" smtClean="0"/>
              <a:t>_.</a:t>
            </a:r>
            <a:r>
              <a:rPr lang="en-US" sz="4000" b="1" dirty="0" smtClean="0"/>
              <a:t>24 Program Income</a:t>
            </a:r>
          </a:p>
          <a:p>
            <a:pPr marL="0" indent="0">
              <a:buNone/>
            </a:pPr>
            <a:r>
              <a:rPr lang="en-US" sz="4000" b="1" dirty="0" smtClean="0"/>
              <a:t>_.</a:t>
            </a:r>
            <a:r>
              <a:rPr lang="en-US" sz="4000" b="1" dirty="0" smtClean="0"/>
              <a:t>25 Revision of budget and program plans</a:t>
            </a:r>
            <a:r>
              <a:rPr lang="en-US" sz="4000" b="1" dirty="0" smtClean="0"/>
              <a:t>.</a:t>
            </a:r>
          </a:p>
          <a:p>
            <a:pPr marL="0" indent="0">
              <a:buNone/>
            </a:pPr>
            <a:r>
              <a:rPr lang="en-US" sz="4000" b="1" dirty="0" smtClean="0"/>
              <a:t>(</a:t>
            </a:r>
            <a:r>
              <a:rPr lang="en-US" sz="4000" b="1" dirty="0" smtClean="0"/>
              <a:t>c) (1) – (8); (d), (e) (1), (2), (3); (f)</a:t>
            </a:r>
          </a:p>
          <a:p>
            <a:pPr marL="0" indent="0">
              <a:buNone/>
            </a:pPr>
            <a:r>
              <a:rPr lang="en-US" sz="4000" b="1" dirty="0" smtClean="0"/>
              <a:t>_</a:t>
            </a:r>
            <a:r>
              <a:rPr lang="en-US" sz="4000" b="1" dirty="0" smtClean="0"/>
              <a:t>26 Non-Federal audits</a:t>
            </a:r>
          </a:p>
          <a:p>
            <a:pPr marL="0" indent="0">
              <a:buNone/>
            </a:pPr>
            <a:r>
              <a:rPr lang="en-US" sz="4000" b="1" dirty="0" smtClean="0"/>
              <a:t>_.</a:t>
            </a:r>
            <a:r>
              <a:rPr lang="en-US" sz="4000" b="1" dirty="0" smtClean="0"/>
              <a:t>27 Allowable costs</a:t>
            </a:r>
          </a:p>
          <a:p>
            <a:pPr marL="0" indent="0">
              <a:buNone/>
            </a:pP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3048000" y="6488668"/>
            <a:ext cx="2090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OMB Circular A-110</a:t>
            </a:r>
          </a:p>
        </p:txBody>
      </p:sp>
    </p:spTree>
    <p:extLst>
      <p:ext uri="{BB962C8B-B14F-4D97-AF65-F5344CB8AC3E}">
        <p14:creationId xmlns:p14="http://schemas.microsoft.com/office/powerpoint/2010/main" val="1277079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838200"/>
          </a:xfrm>
        </p:spPr>
        <p:txBody>
          <a:bodyPr/>
          <a:lstStyle/>
          <a:p>
            <a:pPr algn="ctr"/>
            <a:r>
              <a:rPr lang="en-US" sz="1800" b="0" dirty="0">
                <a:solidFill>
                  <a:srgbClr val="220011"/>
                </a:solidFill>
              </a:rPr>
              <a:t>OMB Circular A-110</a:t>
            </a:r>
            <a:br>
              <a:rPr lang="en-US" sz="1800" b="0" dirty="0">
                <a:solidFill>
                  <a:srgbClr val="220011"/>
                </a:solidFill>
              </a:rPr>
            </a:br>
            <a:r>
              <a:rPr lang="en-US" sz="1800" dirty="0">
                <a:solidFill>
                  <a:srgbClr val="2200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Uniform Administrative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86800" cy="54102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300" b="1" dirty="0" smtClean="0"/>
              <a:t>Definition </a:t>
            </a:r>
            <a:r>
              <a:rPr lang="en-US" sz="3300" b="1" dirty="0" smtClean="0"/>
              <a:t>Exercise</a:t>
            </a:r>
          </a:p>
          <a:p>
            <a:pPr marL="0" indent="0" algn="ctr">
              <a:buNone/>
            </a:pPr>
            <a:endParaRPr lang="en-US" sz="3300" b="1" dirty="0" smtClean="0"/>
          </a:p>
          <a:p>
            <a:pPr marL="457200" indent="-457200">
              <a:buAutoNum type="arabicPeriod"/>
            </a:pPr>
            <a:r>
              <a:rPr lang="en-US" sz="3300" b="1" dirty="0" smtClean="0"/>
              <a:t>Acquisition cost of equipment</a:t>
            </a:r>
          </a:p>
          <a:p>
            <a:pPr marL="457200" indent="-457200">
              <a:buAutoNum type="arabicPeriod"/>
            </a:pPr>
            <a:r>
              <a:rPr lang="en-US" sz="3300" b="1" dirty="0" smtClean="0"/>
              <a:t>Advance</a:t>
            </a:r>
          </a:p>
          <a:p>
            <a:pPr marL="457200" indent="-457200">
              <a:buAutoNum type="arabicPeriod"/>
            </a:pPr>
            <a:r>
              <a:rPr lang="en-US" sz="3300" b="1" dirty="0" smtClean="0"/>
              <a:t>Contract</a:t>
            </a:r>
          </a:p>
          <a:p>
            <a:pPr marL="457200" indent="-457200">
              <a:buAutoNum type="arabicPeriod"/>
            </a:pPr>
            <a:r>
              <a:rPr lang="en-US" sz="3300" b="1" dirty="0" smtClean="0"/>
              <a:t>Disallowed costs</a:t>
            </a:r>
          </a:p>
          <a:p>
            <a:pPr marL="457200" indent="-457200">
              <a:buAutoNum type="arabicPeriod"/>
            </a:pPr>
            <a:r>
              <a:rPr lang="en-US" sz="3300" b="1" dirty="0" smtClean="0"/>
              <a:t>Exempt property</a:t>
            </a:r>
          </a:p>
          <a:p>
            <a:pPr marL="457200" indent="-457200">
              <a:buAutoNum type="arabicPeriod"/>
            </a:pPr>
            <a:r>
              <a:rPr lang="en-US" sz="3300" b="1" dirty="0" smtClean="0"/>
              <a:t>Research &amp; development </a:t>
            </a:r>
          </a:p>
          <a:p>
            <a:pPr marL="457200" indent="-457200">
              <a:buAutoNum type="arabicPeriod"/>
            </a:pPr>
            <a:r>
              <a:rPr lang="en-US" sz="3300" b="1" dirty="0" smtClean="0"/>
              <a:t>Third party in-kind contributions</a:t>
            </a:r>
          </a:p>
          <a:p>
            <a:pPr marL="457200" indent="-457200">
              <a:buAutoNum type="arabicPeriod"/>
            </a:pPr>
            <a:r>
              <a:rPr lang="en-US" sz="3300" b="1" dirty="0" smtClean="0"/>
              <a:t>Unliquidated obligations</a:t>
            </a:r>
          </a:p>
          <a:p>
            <a:pPr marL="457200" indent="-457200">
              <a:buAutoNum type="arabicPeriod"/>
            </a:pPr>
            <a:r>
              <a:rPr lang="en-US" sz="3300" b="1" dirty="0" smtClean="0"/>
              <a:t>Unrecovered indirect cost</a:t>
            </a:r>
          </a:p>
          <a:p>
            <a:pPr marL="457200" indent="-457200">
              <a:buAutoNum type="arabicPeriod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95600" y="6488668"/>
            <a:ext cx="2090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OMB Circular A-110</a:t>
            </a:r>
          </a:p>
        </p:txBody>
      </p:sp>
    </p:spTree>
    <p:extLst>
      <p:ext uri="{BB962C8B-B14F-4D97-AF65-F5344CB8AC3E}">
        <p14:creationId xmlns:p14="http://schemas.microsoft.com/office/powerpoint/2010/main" val="1835936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/>
          <a:lstStyle/>
          <a:p>
            <a:pPr algn="ctr"/>
            <a:r>
              <a:rPr lang="en-US" sz="1800" b="0" dirty="0">
                <a:solidFill>
                  <a:srgbClr val="220011"/>
                </a:solidFill>
              </a:rPr>
              <a:t>OMB Circular A-110</a:t>
            </a:r>
            <a:br>
              <a:rPr lang="en-US" sz="1800" b="0" dirty="0">
                <a:solidFill>
                  <a:srgbClr val="220011"/>
                </a:solidFill>
              </a:rPr>
            </a:br>
            <a:r>
              <a:rPr lang="en-US" sz="1800" dirty="0">
                <a:solidFill>
                  <a:srgbClr val="2200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Uniform Administrative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b="1" dirty="0" smtClean="0"/>
              <a:t>Property Standards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/>
              <a:t>_.33 Federally – owned &amp; exempt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/>
              <a:t>_.34 Equipment (a)-(f)(1)-(6); (g)(1)-(4)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/>
              <a:t>_.35 Supplies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/>
              <a:t>_.36 Intangible Property (a)-(e)</a:t>
            </a:r>
          </a:p>
          <a:p>
            <a:pPr marL="0" indent="0">
              <a:buNone/>
            </a:pPr>
            <a:endParaRPr lang="en-US" b="1" dirty="0" smtClean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95600" y="6488668"/>
            <a:ext cx="2090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OMB Circular A-110</a:t>
            </a:r>
          </a:p>
        </p:txBody>
      </p:sp>
    </p:spTree>
    <p:extLst>
      <p:ext uri="{BB962C8B-B14F-4D97-AF65-F5344CB8AC3E}">
        <p14:creationId xmlns:p14="http://schemas.microsoft.com/office/powerpoint/2010/main" val="4177067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838200"/>
          </a:xfrm>
        </p:spPr>
        <p:txBody>
          <a:bodyPr/>
          <a:lstStyle/>
          <a:p>
            <a:pPr algn="ctr"/>
            <a:r>
              <a:rPr lang="en-US" sz="1800" b="0" dirty="0">
                <a:solidFill>
                  <a:srgbClr val="220011"/>
                </a:solidFill>
              </a:rPr>
              <a:t>OMB Circular A-110</a:t>
            </a:r>
            <a:br>
              <a:rPr lang="en-US" sz="1800" b="0" dirty="0">
                <a:solidFill>
                  <a:srgbClr val="220011"/>
                </a:solidFill>
              </a:rPr>
            </a:br>
            <a:r>
              <a:rPr lang="en-US" sz="1800" dirty="0">
                <a:solidFill>
                  <a:srgbClr val="2200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Uniform Administrative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b="1" dirty="0" smtClean="0"/>
              <a:t>Procurement Standards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_.40 Purpose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_.41 Recipient Responsibilities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_.42 Codes of Conduct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_.43 Competition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_.44 Procurement Procedures</a:t>
            </a:r>
          </a:p>
          <a:p>
            <a:pPr marL="0" indent="0">
              <a:buNone/>
            </a:pPr>
            <a:r>
              <a:rPr lang="en-US" b="1" dirty="0" smtClean="0"/>
              <a:t>(a)(1)-(3); (c), (d), (e)(1)-(5)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0" y="6400800"/>
            <a:ext cx="2090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OMB Circular A-110</a:t>
            </a:r>
          </a:p>
        </p:txBody>
      </p:sp>
    </p:spTree>
    <p:extLst>
      <p:ext uri="{BB962C8B-B14F-4D97-AF65-F5344CB8AC3E}">
        <p14:creationId xmlns:p14="http://schemas.microsoft.com/office/powerpoint/2010/main" val="26951769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10150</TotalTime>
  <Words>535</Words>
  <Application>Microsoft Office PowerPoint</Application>
  <PresentationFormat>On-screen Show (4:3)</PresentationFormat>
  <Paragraphs>127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Trek</vt:lpstr>
      <vt:lpstr>PowerPoint Presentation</vt:lpstr>
      <vt:lpstr>PowerPoint Presentation</vt:lpstr>
      <vt:lpstr>PowerPoint Presentation</vt:lpstr>
      <vt:lpstr>OMB Circular A-110 Uniform Administrative Requirements </vt:lpstr>
      <vt:lpstr>OMB Circular A-110 Uniform Administrative Requirements</vt:lpstr>
      <vt:lpstr>OMB Circular A-110 Uniform Administrative Requirements</vt:lpstr>
      <vt:lpstr>OMB Circular A-110 Uniform Administrative Requirements</vt:lpstr>
      <vt:lpstr>OMB Circular A-110 Uniform Administrative Requirements</vt:lpstr>
      <vt:lpstr>OMB Circular A-110 Uniform Administrative Requirements</vt:lpstr>
      <vt:lpstr>OMB Circular A-110 Uniform Administrative Requirements</vt:lpstr>
      <vt:lpstr>OMB Circular A-110 Uniform Administrative Requirements</vt:lpstr>
      <vt:lpstr>OMB Circular A-110 Uniform Administrative Requirements</vt:lpstr>
      <vt:lpstr>OMB Circular A-110 Uniform Administrative Requirements</vt:lpstr>
      <vt:lpstr>Questions or comments</vt:lpstr>
      <vt:lpstr>PowerPoint Presentation</vt:lpstr>
    </vt:vector>
  </TitlesOfParts>
  <Company>UCF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jtorres</dc:creator>
  <cp:lastModifiedBy>Doshie Walker</cp:lastModifiedBy>
  <cp:revision>482</cp:revision>
  <cp:lastPrinted>2013-07-09T17:01:54Z</cp:lastPrinted>
  <dcterms:created xsi:type="dcterms:W3CDTF">2011-04-10T19:45:53Z</dcterms:created>
  <dcterms:modified xsi:type="dcterms:W3CDTF">2013-07-09T17:16:50Z</dcterms:modified>
</cp:coreProperties>
</file>